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4019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3" r:id="rId3"/>
    <p:sldId id="332" r:id="rId4"/>
    <p:sldId id="259" r:id="rId5"/>
    <p:sldId id="316" r:id="rId6"/>
    <p:sldId id="292" r:id="rId7"/>
    <p:sldId id="260" r:id="rId8"/>
    <p:sldId id="285" r:id="rId9"/>
    <p:sldId id="299" r:id="rId10"/>
    <p:sldId id="300" r:id="rId11"/>
    <p:sldId id="301" r:id="rId12"/>
    <p:sldId id="302" r:id="rId13"/>
    <p:sldId id="338" r:id="rId14"/>
    <p:sldId id="303" r:id="rId15"/>
    <p:sldId id="304" r:id="rId16"/>
    <p:sldId id="335" r:id="rId17"/>
    <p:sldId id="340" r:id="rId18"/>
    <p:sldId id="31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11EE622-4F4E-475D-A709-11DE0340CFF7}">
          <p14:sldIdLst>
            <p14:sldId id="256"/>
            <p14:sldId id="293"/>
            <p14:sldId id="332"/>
            <p14:sldId id="259"/>
            <p14:sldId id="316"/>
            <p14:sldId id="292"/>
            <p14:sldId id="260"/>
            <p14:sldId id="285"/>
            <p14:sldId id="299"/>
            <p14:sldId id="300"/>
            <p14:sldId id="301"/>
            <p14:sldId id="302"/>
            <p14:sldId id="338"/>
            <p14:sldId id="303"/>
            <p14:sldId id="304"/>
            <p14:sldId id="335"/>
            <p14:sldId id="340"/>
            <p14:sldId id="313"/>
          </p14:sldIdLst>
        </p14:section>
        <p14:section name="Раздел без заголовка" id="{D493AA74-6C9F-421F-8B7A-6C6CA9101EB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DC"/>
    <a:srgbClr val="C19FB9"/>
    <a:srgbClr val="A1C0E5"/>
    <a:srgbClr val="37424E"/>
    <a:srgbClr val="DDEDE8"/>
    <a:srgbClr val="DFE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6" autoAdjust="0"/>
    <p:restoredTop sz="94660"/>
  </p:normalViewPr>
  <p:slideViewPr>
    <p:cSldViewPr snapToGrid="0">
      <p:cViewPr varScale="1">
        <p:scale>
          <a:sx n="83" d="100"/>
          <a:sy n="83" d="100"/>
        </p:scale>
        <p:origin x="581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843D4-C9CA-4D3A-8984-4DB75BB6CD25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50326-C9F8-474D-9959-E3759E6AE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487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47C68-F7C8-4C14-A362-D9D756FFA06F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1F093-DB4D-46F0-A8C8-37F16859C1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347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324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91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7135-370B-423E-9A27-0CA95BFEF743}" type="datetime1">
              <a:rPr lang="ru-RU" smtClean="0"/>
              <a:t>13.04.2024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73322"/>
            <a:ext cx="4114800" cy="3651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23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9AD3-C607-4E45-9F0E-50F004E1B008}" type="datetime1">
              <a:rPr lang="ru-RU" smtClean="0"/>
              <a:t>13.04.2024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38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A875-326D-41EF-992B-EDB716B6540F}" type="datetime1">
              <a:rPr lang="ru-RU" smtClean="0"/>
              <a:t>13.04.2024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323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6C288-266F-48D0-AD05-8C6964746DE5}" type="datetime1">
              <a:rPr lang="ru-RU" smtClean="0"/>
              <a:t>13.04.2024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8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50E3-B661-48C9-B0F8-58BE9164211C}" type="datetime1">
              <a:rPr lang="ru-RU" smtClean="0"/>
              <a:t>13.04.2024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22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EFE1-6E3B-4DA3-AC13-4EE6A0742A8E}" type="datetime1">
              <a:rPr lang="ru-RU" smtClean="0"/>
              <a:t>13.04.2024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5893143" y="6356350"/>
            <a:ext cx="4057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77A5C85-6D39-41C3-B2BD-EF6F29A39FA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91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AF67D-13BB-433F-8040-41AB7EC7B695}" type="datetime1">
              <a:rPr lang="ru-RU" smtClean="0"/>
              <a:t>13.04.2024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5893143" y="6356350"/>
            <a:ext cx="4057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77A5C85-6D39-41C3-B2BD-EF6F29A39FA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11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5816-0350-482C-9891-4C3839A9F327}" type="datetime1">
              <a:rPr lang="ru-RU" smtClean="0"/>
              <a:t>13.04.2024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91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5D0F-10A2-46F8-B504-5946AE34E579}" type="datetime1">
              <a:rPr lang="ru-RU" smtClean="0"/>
              <a:t>13.04.2024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11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6266-20B5-4F24-A3AE-A976CEC713E0}" type="datetime1">
              <a:rPr lang="ru-RU" smtClean="0"/>
              <a:t>13.04.2024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01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9E0C-B02C-4795-8CB4-6CD19A72B740}" type="datetime1">
              <a:rPr lang="ru-RU" smtClean="0"/>
              <a:t>13.04.2024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16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1215E-B612-4E8A-947E-BA34F0EA8709}" type="datetime1">
              <a:rPr lang="ru-RU" smtClean="0"/>
              <a:t>13.04.2024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5893143" y="6492274"/>
            <a:ext cx="4057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77A5C85-6D39-41C3-B2BD-EF6F29A39FA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246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068" y="2617541"/>
            <a:ext cx="12081932" cy="2233859"/>
          </a:xfrm>
        </p:spPr>
        <p:txBody>
          <a:bodyPr>
            <a:noAutofit/>
          </a:bodyPr>
          <a:lstStyle/>
          <a:p>
            <a:r>
              <a:rPr lang="ru-RU" sz="5000" b="1" dirty="0" smtClean="0">
                <a:latin typeface="+mn-lt"/>
                <a:cs typeface="Arial" panose="020B0604020202020204" pitchFamily="34" charset="0"/>
              </a:rPr>
              <a:t>Деньги. </a:t>
            </a:r>
            <a:br>
              <a:rPr lang="ru-RU" sz="5000" b="1" dirty="0" smtClean="0">
                <a:latin typeface="+mn-lt"/>
                <a:cs typeface="Arial" panose="020B0604020202020204" pitchFamily="34" charset="0"/>
              </a:rPr>
            </a:br>
            <a:r>
              <a:rPr lang="ru-RU" sz="5000" b="1" dirty="0" smtClean="0">
                <a:latin typeface="+mn-lt"/>
                <a:cs typeface="Arial" panose="020B0604020202020204" pitchFamily="34" charset="0"/>
              </a:rPr>
              <a:t>Банки и другие финансовые посредники</a:t>
            </a:r>
            <a:r>
              <a:rPr lang="ru-RU" sz="5000" b="1" dirty="0">
                <a:latin typeface="+mn-lt"/>
                <a:cs typeface="Arial" panose="020B0604020202020204" pitchFamily="34" charset="0"/>
              </a:rPr>
              <a:t/>
            </a:r>
            <a:br>
              <a:rPr lang="ru-RU" sz="5000" b="1" dirty="0">
                <a:latin typeface="+mn-lt"/>
                <a:cs typeface="Arial" panose="020B0604020202020204" pitchFamily="34" charset="0"/>
              </a:rPr>
            </a:br>
            <a:endParaRPr lang="ru-RU" sz="50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61336" y="1342658"/>
            <a:ext cx="3669323" cy="127488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900" b="1" dirty="0"/>
              <a:t>Тема </a:t>
            </a:r>
            <a:endParaRPr lang="ru-RU" sz="4900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A6DD567A-C88B-4BFD-ABF6-C2875BFEE41A}"/>
              </a:ext>
            </a:extLst>
          </p:cNvPr>
          <p:cNvSpPr/>
          <p:nvPr/>
        </p:nvSpPr>
        <p:spPr>
          <a:xfrm>
            <a:off x="8820443" y="1542647"/>
            <a:ext cx="3371557" cy="629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16D963D9-4C15-4ED0-94AF-8FC668E29D08}"/>
              </a:ext>
            </a:extLst>
          </p:cNvPr>
          <p:cNvSpPr/>
          <p:nvPr/>
        </p:nvSpPr>
        <p:spPr>
          <a:xfrm>
            <a:off x="0" y="1542647"/>
            <a:ext cx="3371557" cy="629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9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F14F9A3-EDA8-425E-8A7B-2F91B513FB9D}"/>
              </a:ext>
            </a:extLst>
          </p:cNvPr>
          <p:cNvSpPr/>
          <p:nvPr/>
        </p:nvSpPr>
        <p:spPr>
          <a:xfrm>
            <a:off x="7722973" y="523241"/>
            <a:ext cx="4469027" cy="629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Банковская система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9699" y="1523999"/>
            <a:ext cx="11578167" cy="1944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Словом «</a:t>
            </a:r>
            <a:r>
              <a:rPr lang="ru-RU" sz="2000" u="sng" dirty="0">
                <a:solidFill>
                  <a:srgbClr val="000000"/>
                </a:solidFill>
                <a:ea typeface="Calibri"/>
                <a:cs typeface="Tahoma"/>
              </a:rPr>
              <a:t>банк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» обозначают два вида учреждений с очень разными функциями.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solidFill>
                  <a:srgbClr val="000000"/>
                </a:solidFill>
                <a:ea typeface="Calibri"/>
                <a:cs typeface="Tahoma"/>
              </a:rPr>
              <a:t>Центральный банк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 – один из органов власти</a:t>
            </a:r>
            <a:r>
              <a:rPr lang="ru-RU" sz="2000">
                <a:solidFill>
                  <a:srgbClr val="000000"/>
                </a:solidFill>
                <a:ea typeface="Calibri"/>
                <a:cs typeface="Tahoma"/>
              </a:rPr>
              <a:t>, </a:t>
            </a:r>
            <a:r>
              <a:rPr lang="ru-RU" sz="2000" smtClean="0">
                <a:solidFill>
                  <a:srgbClr val="000000"/>
                </a:solidFill>
                <a:ea typeface="Calibri"/>
                <a:cs typeface="Tahoma"/>
              </a:rPr>
              <a:t>финансовый 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институт, осуществляющий эмиссию денег и являющийся центром финансово-кредитной системы страны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 smtClean="0">
                <a:solidFill>
                  <a:srgbClr val="000000"/>
                </a:solidFill>
                <a:ea typeface="Calibri"/>
                <a:cs typeface="Tahoma"/>
              </a:rPr>
              <a:t>Коммерческий </a:t>
            </a:r>
            <a:r>
              <a:rPr lang="ru-RU" sz="2000" u="sng" dirty="0">
                <a:solidFill>
                  <a:srgbClr val="000000"/>
                </a:solidFill>
                <a:ea typeface="Calibri"/>
                <a:cs typeface="Tahoma"/>
              </a:rPr>
              <a:t>банк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 – финансовый посредник, осуществляющий деятельность по приёму депозитов, кредитованию, организации расчётов, купле-продаже ценных бумаг.</a:t>
            </a:r>
            <a:endParaRPr lang="ru-RU" sz="2000" dirty="0">
              <a:solidFill>
                <a:srgbClr val="000000"/>
              </a:solidFill>
              <a:effectLst/>
              <a:ea typeface="Calibri"/>
              <a:cs typeface="Tahoma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-1" y="3798320"/>
            <a:ext cx="7640516" cy="1061546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Если на экзамене вас просят написать определение слова «банк», то по умолчанию имеется ввиду именно коммерческий банк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081423"/>
            <a:ext cx="11997267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Комплекс всех видов национальных банков и кредитных учреждений называют «</a:t>
            </a:r>
            <a:r>
              <a:rPr lang="ru-RU" sz="2000" u="sng" dirty="0">
                <a:solidFill>
                  <a:srgbClr val="000000"/>
                </a:solidFill>
                <a:ea typeface="Calibri"/>
                <a:cs typeface="Tahoma"/>
              </a:rPr>
              <a:t>банковской системой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ahoma"/>
              </a:rPr>
              <a:t>»</a:t>
            </a:r>
            <a:endParaRPr lang="ru-RU" sz="2000" dirty="0">
              <a:solidFill>
                <a:srgbClr val="000000"/>
              </a:solidFill>
              <a:effectLst/>
              <a:latin typeface="Times New Roman"/>
              <a:ea typeface="Calibri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3532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F14F9A3-EDA8-425E-8A7B-2F91B513FB9D}"/>
              </a:ext>
            </a:extLst>
          </p:cNvPr>
          <p:cNvSpPr/>
          <p:nvPr/>
        </p:nvSpPr>
        <p:spPr>
          <a:xfrm>
            <a:off x="7722973" y="483879"/>
            <a:ext cx="4469027" cy="629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ea typeface="Calibri"/>
                <a:cs typeface="Tahoma"/>
              </a:rPr>
              <a:t>Уровни банковской </a:t>
            </a:r>
            <a:r>
              <a:rPr lang="ru-RU" sz="2400" b="1" dirty="0" smtClean="0">
                <a:ea typeface="Calibri"/>
                <a:cs typeface="Tahoma"/>
              </a:rPr>
              <a:t>системы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2671747"/>
            <a:ext cx="11302999" cy="360611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46424" y="1392682"/>
            <a:ext cx="6188483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/>
              <a:buChar char=""/>
            </a:pPr>
            <a:r>
              <a:rPr lang="en-US" sz="2800" i="1" dirty="0">
                <a:solidFill>
                  <a:srgbClr val="000000"/>
                </a:solidFill>
                <a:ea typeface="Calibri"/>
                <a:cs typeface="Tahoma"/>
              </a:rPr>
              <a:t>I </a:t>
            </a:r>
            <a:r>
              <a:rPr lang="ru-RU" sz="2800" i="1" dirty="0">
                <a:solidFill>
                  <a:srgbClr val="000000"/>
                </a:solidFill>
                <a:ea typeface="Calibri"/>
                <a:cs typeface="Tahoma"/>
              </a:rPr>
              <a:t>уровень: Центральный банк РФ</a:t>
            </a:r>
            <a:endParaRPr lang="ru-RU" sz="2800" dirty="0">
              <a:solidFill>
                <a:srgbClr val="000000"/>
              </a:solidFill>
              <a:ea typeface="Calibri"/>
              <a:cs typeface="Tahoma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/>
              <a:buChar char=""/>
            </a:pPr>
            <a:r>
              <a:rPr lang="en-US" sz="2800" i="1" dirty="0">
                <a:solidFill>
                  <a:srgbClr val="000000"/>
                </a:solidFill>
                <a:ea typeface="Calibri"/>
                <a:cs typeface="Tahoma"/>
              </a:rPr>
              <a:t>II</a:t>
            </a:r>
            <a:r>
              <a:rPr lang="ru-RU" sz="2800" i="1" dirty="0">
                <a:solidFill>
                  <a:srgbClr val="000000"/>
                </a:solidFill>
                <a:ea typeface="Calibri"/>
                <a:cs typeface="Tahoma"/>
              </a:rPr>
              <a:t> уровень: коммерческие банки</a:t>
            </a:r>
            <a:r>
              <a:rPr lang="ru-RU" sz="2400" i="1" dirty="0">
                <a:solidFill>
                  <a:srgbClr val="000000"/>
                </a:solidFill>
                <a:latin typeface="Times New Roman"/>
                <a:ea typeface="Calibri"/>
                <a:cs typeface="Tahoma"/>
              </a:rPr>
              <a:t>.</a:t>
            </a:r>
            <a:endParaRPr lang="ru-RU" sz="2400" dirty="0">
              <a:solidFill>
                <a:srgbClr val="000000"/>
              </a:solidFill>
              <a:effectLst/>
              <a:latin typeface="Times New Roman"/>
              <a:ea typeface="Calibri"/>
              <a:cs typeface="Tahoma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6065" y="5955014"/>
            <a:ext cx="11281434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400" i="1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Схема из «Модульного </a:t>
            </a:r>
            <a:r>
              <a:rPr lang="ru-RU" sz="1400" i="1" dirty="0" err="1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триактив</a:t>
            </a:r>
            <a:r>
              <a:rPr lang="ru-RU" sz="1400" i="1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-курса» Котовой и Лисковой</a:t>
            </a:r>
            <a:endParaRPr lang="ru-RU" sz="1400" i="1" dirty="0">
              <a:solidFill>
                <a:srgbClr val="000000"/>
              </a:solidFill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9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F14F9A3-EDA8-425E-8A7B-2F91B513FB9D}"/>
              </a:ext>
            </a:extLst>
          </p:cNvPr>
          <p:cNvSpPr/>
          <p:nvPr/>
        </p:nvSpPr>
        <p:spPr>
          <a:xfrm>
            <a:off x="7046844" y="455508"/>
            <a:ext cx="5135698" cy="629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Функции Центрального банка РФ: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1667" y="1203570"/>
            <a:ext cx="11006666" cy="404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монопольно осуществляет эмиссию денег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устанавливает ключевую ставку процента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устанавливает для коммерческих банков нормы обязательных резервов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обслуживает международные государственные финансовые операции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формирует и хранит золотовалютные резервы государства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проводит государственную валютную политику (регулирует курс национальной валюты)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лицензирует финансовые организации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устанавливает правила проведения банковских операций (правила бухгалтерского учёта и отчётности для банковской системы)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ведёт надзор за деятельностью 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кредитных 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организаций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обслуживает счета правительства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выдаёт 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кредиты коммерческим банкам.</a:t>
            </a:r>
            <a:endParaRPr lang="ru-RU" sz="2000" dirty="0">
              <a:solidFill>
                <a:srgbClr val="000000"/>
              </a:solidFill>
              <a:effectLst/>
              <a:ea typeface="Calibri"/>
              <a:cs typeface="Tahoma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2030" y="5524068"/>
            <a:ext cx="7467601" cy="781392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«Центральный банк РФ» и «Банк России» 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– </a:t>
            </a:r>
            <a:r>
              <a:rPr lang="ru-RU" sz="2000" dirty="0" smtClean="0"/>
              <a:t>синонимы!</a:t>
            </a:r>
            <a:endParaRPr lang="ru-RU" sz="20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5C41F1D-075E-4777-926E-9D2D829155CF}"/>
              </a:ext>
            </a:extLst>
          </p:cNvPr>
          <p:cNvSpPr/>
          <p:nvPr/>
        </p:nvSpPr>
        <p:spPr bwMode="auto">
          <a:xfrm>
            <a:off x="9399067" y="1491545"/>
            <a:ext cx="1584176" cy="38130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Признаки</a:t>
            </a:r>
            <a:endParaRPr lang="ru-RU" sz="2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437400" y="4142334"/>
            <a:ext cx="3507509" cy="155185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Уникальные функции центрального банка могут считаться его признаками для задания №18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0730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F14F9A3-EDA8-425E-8A7B-2F91B513FB9D}"/>
              </a:ext>
            </a:extLst>
          </p:cNvPr>
          <p:cNvSpPr/>
          <p:nvPr/>
        </p:nvSpPr>
        <p:spPr>
          <a:xfrm>
            <a:off x="7046844" y="455508"/>
            <a:ext cx="5135698" cy="8457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Факты о Центральном банке РФ (Банке России)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2337" y="1703129"/>
            <a:ext cx="1102848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2000" dirty="0"/>
              <a:t>Председатель Центрального банка РФ назначается Государственной Думой по представлению Президента</a:t>
            </a:r>
            <a:r>
              <a:rPr lang="ru-RU" sz="2000" dirty="0" smtClean="0"/>
              <a:t>.</a:t>
            </a:r>
          </a:p>
          <a:p>
            <a:pPr>
              <a:spcAft>
                <a:spcPts val="800"/>
              </a:spcAft>
            </a:pPr>
            <a:r>
              <a:rPr lang="ru-RU" sz="2000" dirty="0"/>
              <a:t>Деятельность Банка России нацелена на обеспечение стабильности и развитие национальной платёжной системы.</a:t>
            </a:r>
          </a:p>
          <a:p>
            <a:pPr>
              <a:spcAft>
                <a:spcPts val="800"/>
              </a:spcAft>
            </a:pPr>
            <a:r>
              <a:rPr lang="ru-RU" sz="2000" dirty="0"/>
              <a:t>Деятельность Банка России нацелена на обеспечение стабильности финансового рынка Российской </a:t>
            </a:r>
            <a:r>
              <a:rPr lang="ru-RU" sz="2000" dirty="0" smtClean="0"/>
              <a:t>Федерации.</a:t>
            </a:r>
          </a:p>
          <a:p>
            <a:pPr>
              <a:spcAft>
                <a:spcPts val="800"/>
              </a:spcAft>
            </a:pPr>
            <a:r>
              <a:rPr lang="ru-RU" sz="2000" dirty="0" smtClean="0"/>
              <a:t>Правительство РФ во </a:t>
            </a:r>
            <a:r>
              <a:rPr lang="ru-RU" sz="2000" dirty="0"/>
              <a:t>взаимодействии с Банком России разрабатывает и проводит единую государственную денежно-кредитную политику</a:t>
            </a:r>
            <a:r>
              <a:rPr lang="ru-RU" sz="2000" dirty="0" smtClean="0"/>
              <a:t>.</a:t>
            </a:r>
            <a:endParaRPr lang="ru-RU" sz="2000" dirty="0"/>
          </a:p>
          <a:p>
            <a:pPr>
              <a:spcAft>
                <a:spcPts val="800"/>
              </a:spcAft>
            </a:pPr>
            <a:r>
              <a:rPr lang="ru-RU" sz="2000" dirty="0" smtClean="0"/>
              <a:t>Центральный </a:t>
            </a:r>
            <a:r>
              <a:rPr lang="ru-RU" sz="2000" dirty="0"/>
              <a:t>банк является последней инстанцией для кредитования кредитных учреждений, их рефинансирования</a:t>
            </a:r>
            <a:r>
              <a:rPr lang="ru-RU" sz="2000" dirty="0" smtClean="0"/>
              <a:t>. В </a:t>
            </a:r>
            <a:r>
              <a:rPr lang="ru-RU" sz="2000" dirty="0"/>
              <a:t>период спада коммерческие банки сталкиваются с оттоком средств или массовыми невозвратами кредитов, и остро нуждаются в средствах для исполнения текущих обязательств. И тогда государство через Центральный банк поддерживает кредитные учреждения.</a:t>
            </a:r>
          </a:p>
          <a:p>
            <a:pPr>
              <a:spcAft>
                <a:spcPts val="800"/>
              </a:spcAft>
            </a:pPr>
            <a:endParaRPr lang="ru-RU" sz="2000" dirty="0"/>
          </a:p>
          <a:p>
            <a:pPr>
              <a:spcAft>
                <a:spcPts val="800"/>
              </a:spcAft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622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F14F9A3-EDA8-425E-8A7B-2F91B513FB9D}"/>
              </a:ext>
            </a:extLst>
          </p:cNvPr>
          <p:cNvSpPr/>
          <p:nvPr/>
        </p:nvSpPr>
        <p:spPr>
          <a:xfrm>
            <a:off x="7722972" y="523241"/>
            <a:ext cx="4469027" cy="629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Ключевая ставка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667" y="1312332"/>
            <a:ext cx="11438466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u="sng" dirty="0">
                <a:solidFill>
                  <a:srgbClr val="000000"/>
                </a:solidFill>
                <a:ea typeface="Calibri"/>
                <a:cs typeface="Tahoma"/>
              </a:rPr>
              <a:t>Ключевая ставка</a:t>
            </a:r>
            <a:r>
              <a:rPr lang="ru-RU" dirty="0">
                <a:solidFill>
                  <a:srgbClr val="000000"/>
                </a:solidFill>
                <a:ea typeface="Calibri"/>
                <a:cs typeface="Tahoma"/>
              </a:rPr>
              <a:t> – процент, под который центральный банк кредитует коммерческие банки и правительство. Понижение учётной ставки делает деньги «дешевле», стимулирует деловую активность и ускоряет инфляцию. И наоборот – повышение ставки приводит к спаду активности, так как люди и организации не берут кредиты под большой процент, не совершают покупки и не расширяют бизнес.</a:t>
            </a:r>
            <a:endParaRPr lang="ru-RU" dirty="0">
              <a:solidFill>
                <a:srgbClr val="000000"/>
              </a:solidFill>
              <a:effectLst/>
              <a:ea typeface="Calibri"/>
              <a:cs typeface="Tahoma"/>
            </a:endParaRPr>
          </a:p>
        </p:txBody>
      </p:sp>
      <p:pic>
        <p:nvPicPr>
          <p:cNvPr id="9" name="Рисунок 8" descr="E:\Рабочий стол 02.15\75553501891493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066" y="2590117"/>
            <a:ext cx="5647268" cy="37683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-1" y="2717800"/>
            <a:ext cx="6260124" cy="762000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 старых вопросах часто встречаются синонимы ключевой ставки – «учётная ставка» и «ставка рефинансирования»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667" y="4170173"/>
            <a:ext cx="5909735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a typeface="Calibri"/>
                <a:cs typeface="Tahoma"/>
              </a:rPr>
              <a:t>На сегодняшний месяц 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ahoma"/>
              </a:rPr>
              <a:t>(февраль 2024 </a:t>
            </a:r>
            <a:r>
              <a:rPr lang="ru-RU" dirty="0">
                <a:solidFill>
                  <a:srgbClr val="000000"/>
                </a:solidFill>
                <a:ea typeface="Calibri"/>
                <a:cs typeface="Tahoma"/>
              </a:rPr>
              <a:t>года) ключевая ставка составляет 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ahoma"/>
              </a:rPr>
              <a:t>16%, </a:t>
            </a:r>
            <a:r>
              <a:rPr lang="ru-RU" dirty="0">
                <a:solidFill>
                  <a:srgbClr val="000000"/>
                </a:solidFill>
                <a:ea typeface="Calibri"/>
                <a:cs typeface="Tahoma"/>
              </a:rPr>
              <a:t>инфляция по итогам 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ahoma"/>
              </a:rPr>
              <a:t>2023 </a:t>
            </a:r>
            <a:r>
              <a:rPr lang="ru-RU" dirty="0">
                <a:solidFill>
                  <a:srgbClr val="000000"/>
                </a:solidFill>
                <a:ea typeface="Calibri"/>
                <a:cs typeface="Tahoma"/>
              </a:rPr>
              <a:t>года составила 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ahoma"/>
              </a:rPr>
              <a:t>7,42%, </a:t>
            </a:r>
            <a:r>
              <a:rPr lang="ru-RU" dirty="0">
                <a:solidFill>
                  <a:srgbClr val="000000"/>
                </a:solidFill>
                <a:ea typeface="Calibri"/>
                <a:cs typeface="Tahoma"/>
              </a:rPr>
              <a:t>а коммерческие банки выдают потребительские кредиты по цене от 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ahoma"/>
              </a:rPr>
              <a:t>17% </a:t>
            </a:r>
            <a:r>
              <a:rPr lang="ru-RU" dirty="0">
                <a:solidFill>
                  <a:srgbClr val="000000"/>
                </a:solidFill>
                <a:ea typeface="Calibri"/>
                <a:cs typeface="Tahoma"/>
              </a:rPr>
              <a:t>годовых.</a:t>
            </a:r>
            <a:endParaRPr lang="ru-RU" dirty="0">
              <a:solidFill>
                <a:srgbClr val="000000"/>
              </a:solidFill>
              <a:effectLst/>
              <a:ea typeface="Calibri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25548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F14F9A3-EDA8-425E-8A7B-2F91B513FB9D}"/>
              </a:ext>
            </a:extLst>
          </p:cNvPr>
          <p:cNvSpPr/>
          <p:nvPr/>
        </p:nvSpPr>
        <p:spPr>
          <a:xfrm>
            <a:off x="7433733" y="521549"/>
            <a:ext cx="4749800" cy="5604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Виды коммерческих банков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94600" y="1285593"/>
            <a:ext cx="4080936" cy="1015663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сберегательные</a:t>
            </a:r>
          </a:p>
          <a:p>
            <a:pPr marL="342900" lvl="0" indent="-342900">
              <a:spcAft>
                <a:spcPts val="0"/>
              </a:spcAft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ипотечные</a:t>
            </a:r>
          </a:p>
          <a:p>
            <a:pPr marL="342900" lvl="0" indent="-342900">
              <a:spcAft>
                <a:spcPts val="800"/>
              </a:spcAft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внешнеторговые и т.д</a:t>
            </a:r>
            <a:r>
              <a:rPr lang="ru-RU" dirty="0">
                <a:solidFill>
                  <a:srgbClr val="000000"/>
                </a:solidFill>
                <a:ea typeface="Calibri"/>
                <a:cs typeface="Tahoma"/>
              </a:rPr>
              <a:t>.</a:t>
            </a:r>
            <a:endParaRPr lang="ru-RU" dirty="0">
              <a:solidFill>
                <a:srgbClr val="000000"/>
              </a:solidFill>
              <a:effectLst/>
              <a:ea typeface="Calibri"/>
              <a:cs typeface="Tahoma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433733" y="2530936"/>
            <a:ext cx="4758267" cy="5401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Функции коммерческих </a:t>
            </a:r>
            <a:r>
              <a:rPr lang="ru-RU" sz="2400" b="1" dirty="0" smtClean="0"/>
              <a:t>банков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8900" y="3133658"/>
            <a:ext cx="120142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приём вкладов (различные формулировки: </a:t>
            </a:r>
            <a:r>
              <a:rPr lang="ru-RU" sz="2000" i="1" dirty="0">
                <a:solidFill>
                  <a:srgbClr val="000000"/>
                </a:solidFill>
                <a:ea typeface="Calibri"/>
                <a:cs typeface="Tahoma"/>
              </a:rPr>
              <a:t>привлечение на депозиты средства граждан и фирм, привлечение сбережений домохозяйств, аккумуляция сбережений домохозяйств, мобилизация свободных денежных средств населения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кредитование населения (домохозяйств)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кредитование юридических лиц (предприятий, организаций)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расчетно-кассовое обслуживание клиентов (осуществление платежей между фирмами и физическими 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лицами)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участие в торгах на валютной бирже, обмен валюты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открытие 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и обслуживание пластиковых карт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продажа дорожных чеков </a:t>
            </a:r>
            <a:r>
              <a:rPr lang="ru-RU" sz="2000" i="1" dirty="0">
                <a:solidFill>
                  <a:srgbClr val="000000"/>
                </a:solidFill>
                <a:ea typeface="Calibri"/>
                <a:cs typeface="Tahoma"/>
              </a:rPr>
              <a:t>(устаревшая функция, которая встречается в тестах)</a:t>
            </a:r>
            <a:endParaRPr lang="ru-RU" sz="2000" i="1" dirty="0">
              <a:solidFill>
                <a:srgbClr val="000000"/>
              </a:solidFill>
              <a:effectLst/>
              <a:ea typeface="Calibri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22478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5C41F1D-075E-4777-926E-9D2D829155CF}"/>
              </a:ext>
            </a:extLst>
          </p:cNvPr>
          <p:cNvSpPr/>
          <p:nvPr/>
        </p:nvSpPr>
        <p:spPr>
          <a:xfrm>
            <a:off x="10106026" y="475078"/>
            <a:ext cx="2085974" cy="6330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Признаки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32549" y="1844159"/>
            <a:ext cx="8516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ea typeface="Calibri" panose="020F0502020204030204" pitchFamily="34" charset="0"/>
                <a:cs typeface="Tahoma" panose="020B0604030504040204" pitchFamily="34" charset="0"/>
              </a:rPr>
              <a:t>Кредит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32549" y="2407408"/>
            <a:ext cx="9477375" cy="1219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❖"/>
            </a:pPr>
            <a:r>
              <a:rPr lang="ru-RU" sz="2000" dirty="0">
                <a:solidFill>
                  <a:srgbClr val="000000"/>
                </a:solidFill>
                <a:ea typeface="Noto Sans Symbols"/>
                <a:cs typeface="Times New Roman" panose="02020603050405020304" pitchFamily="18" charset="0"/>
              </a:rPr>
              <a:t>возвратность (должен быть погашен в течении срока кредитного договора)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❖"/>
            </a:pPr>
            <a:r>
              <a:rPr lang="ru-RU" sz="2000" dirty="0">
                <a:solidFill>
                  <a:srgbClr val="000000"/>
                </a:solidFill>
                <a:ea typeface="Noto Sans Symbols"/>
                <a:cs typeface="Times New Roman" panose="02020603050405020304" pitchFamily="18" charset="0"/>
              </a:rPr>
              <a:t>срочность (предоставляется на определенный срок)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❖"/>
            </a:pPr>
            <a:r>
              <a:rPr lang="ru-RU" sz="2000" dirty="0">
                <a:solidFill>
                  <a:srgbClr val="000000"/>
                </a:solidFill>
                <a:ea typeface="Noto Sans Symbols"/>
                <a:cs typeface="Times New Roman" panose="02020603050405020304" pitchFamily="18" charset="0"/>
              </a:rPr>
              <a:t>платность (наличие процента по кредиту)</a:t>
            </a:r>
          </a:p>
        </p:txBody>
      </p:sp>
    </p:spTree>
    <p:extLst>
      <p:ext uri="{BB962C8B-B14F-4D97-AF65-F5344CB8AC3E}">
        <p14:creationId xmlns:p14="http://schemas.microsoft.com/office/powerpoint/2010/main" val="350372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7594600" y="369681"/>
            <a:ext cx="4597400" cy="5401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Виды </a:t>
            </a:r>
            <a:r>
              <a:rPr lang="ru-RU" sz="2400" b="1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вкладов</a:t>
            </a:r>
            <a:endParaRPr lang="ru-RU" sz="2400" dirty="0">
              <a:solidFill>
                <a:srgbClr val="000000"/>
              </a:solidFill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2965" y="1664370"/>
            <a:ext cx="10430607" cy="4864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Срочные.</a:t>
            </a:r>
            <a:r>
              <a:rPr lang="ru-RU" sz="2000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 Банк берёт деньги на определённое время (3 месяца, 6 месяцев, год, три года и т.д.). Обычно, чем больше срок вклада, тем выгоднее его условия. Но если вкладчик решит забрать свои деньги раньше, он может потерять все накопленные проценты.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До востребования (бессрочный)</a:t>
            </a:r>
            <a:r>
              <a:rPr lang="ru-RU" sz="2000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. Такой вклад можно забрать из банка в любой момент, но процентная ставка будет гораздо ниже.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solidFill>
                <a:srgbClr val="000000"/>
              </a:solidFill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В феврале 2023 года «</a:t>
            </a:r>
            <a:r>
              <a:rPr lang="ru-RU" sz="2000" dirty="0" err="1" smtClean="0">
                <a:solidFill>
                  <a:srgbClr val="00206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Сбер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» предлагал вложить деньги под следующий годовой процент.</a:t>
            </a:r>
            <a:endParaRPr lang="ru-RU" sz="2000" dirty="0">
              <a:solidFill>
                <a:srgbClr val="002060"/>
              </a:solidFill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Срочный вклад на 3 месяца: 13,1%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Срочный вклад на 6 месяцев: 14,6%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Бессрочный: 10%</a:t>
            </a:r>
          </a:p>
          <a:p>
            <a:pPr lvl="4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Ключевая ставка на тот момент составляла 16%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endParaRPr lang="ru-RU" sz="2000" dirty="0">
              <a:solidFill>
                <a:srgbClr val="000000"/>
              </a:solidFill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7594600" y="369681"/>
            <a:ext cx="4597400" cy="5401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Виды банковских операций </a:t>
            </a:r>
            <a:endParaRPr lang="ru-RU" sz="2400" dirty="0">
              <a:solidFill>
                <a:srgbClr val="000000"/>
              </a:solidFill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27679" y="1132336"/>
            <a:ext cx="7203482" cy="1264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ru-RU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активные 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(выдача кредитов, приобретение ценных бумаг, инвестирование</a:t>
            </a:r>
            <a:r>
              <a:rPr lang="ru-RU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ru-RU" dirty="0">
              <a:solidFill>
                <a:srgbClr val="000000"/>
              </a:solidFill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пассивные (приём вкладов, поиск инвестиций)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dirty="0">
              <a:solidFill>
                <a:srgbClr val="000000"/>
              </a:solidFill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9004" y="2350697"/>
            <a:ext cx="10430607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Помимо банковских операций существуют </a:t>
            </a:r>
            <a:r>
              <a:rPr lang="ru-RU" u="sng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банковские </a:t>
            </a:r>
            <a:r>
              <a:rPr lang="ru-RU" u="sng" dirty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услуги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 (обслуживание пластиковых карт, приём платежей, обслуживание счетов юридических лиц и т.д.)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21669" y="3199310"/>
            <a:ext cx="5870331" cy="5401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Интернет-банкинг и мобильный банкинг</a:t>
            </a:r>
            <a:endParaRPr lang="ru-RU" sz="2400" dirty="0">
              <a:solidFill>
                <a:srgbClr val="000000"/>
              </a:solidFill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3156" y="3916157"/>
            <a:ext cx="11485687" cy="279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ru-RU" dirty="0" smtClean="0"/>
              <a:t>Сейчас все банки обеспечивают дистанционное обслуживание своих клиентов. Можно перевести деньги, открыть вклад, проверить баланс, совершить платёж не заходя в офис. Если это делается с помощью смс-сообщений, то услуга называется «</a:t>
            </a:r>
            <a:r>
              <a:rPr lang="ru-RU" u="sng" dirty="0" smtClean="0"/>
              <a:t>мобильный банкинг</a:t>
            </a:r>
            <a:r>
              <a:rPr lang="ru-RU" dirty="0" smtClean="0"/>
              <a:t>», а если через сайт или электронное приложение – «</a:t>
            </a:r>
            <a:r>
              <a:rPr lang="ru-RU" u="sng" dirty="0" smtClean="0"/>
              <a:t>интернет-банкинг</a:t>
            </a:r>
            <a:r>
              <a:rPr lang="ru-RU" dirty="0" smtClean="0"/>
              <a:t>». </a:t>
            </a:r>
          </a:p>
          <a:p>
            <a:pPr>
              <a:spcBef>
                <a:spcPts val="800"/>
              </a:spcBef>
            </a:pPr>
            <a:r>
              <a:rPr lang="ru-RU" dirty="0" smtClean="0"/>
              <a:t>+ Основное преимущество интернет-банкинга заключается в том, что в любое </a:t>
            </a:r>
            <a:r>
              <a:rPr lang="ru-RU" dirty="0"/>
              <a:t>удобное время, 24 часа в сутки, с любого устройства, подключённого к Интернету, клиент банка может самостоятельно проводить операции со своим </a:t>
            </a:r>
            <a:r>
              <a:rPr lang="ru-RU" dirty="0" smtClean="0"/>
              <a:t>счётом.</a:t>
            </a:r>
          </a:p>
          <a:p>
            <a:pPr>
              <a:spcBef>
                <a:spcPts val="800"/>
              </a:spcBef>
            </a:pPr>
            <a:r>
              <a:rPr lang="ru-RU" dirty="0" smtClean="0"/>
              <a:t>- Недостатком этого сервиса является угроза мошенничества (например, преступники представляются сотрудниками банка по телефону и просят перевести им деньги) или кражи денег с помощью компьютерных вирусов.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4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1924" y="2005820"/>
            <a:ext cx="11172825" cy="399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79780" y="-69671"/>
            <a:ext cx="16324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Деньги</a:t>
            </a:r>
            <a:r>
              <a:rPr lang="ru-RU" sz="4800" b="1" dirty="0" smtClean="0"/>
              <a:t> </a:t>
            </a:r>
          </a:p>
          <a:p>
            <a:pPr algn="ctr"/>
            <a:endParaRPr lang="ru-RU" sz="4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194" y="2387512"/>
            <a:ext cx="116106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Современную экономику невозможно представить без денег, они – её кровь и жизненная сила. Деньги появились в связи с развитием обмена, поэтому большинство их функций связаны с осуществлением обмена и торговлей </a:t>
            </a:r>
            <a:r>
              <a:rPr lang="ru-RU" sz="2000" dirty="0">
                <a:solidFill>
                  <a:srgbClr val="1F3864"/>
                </a:solidFill>
                <a:ea typeface="Calibri"/>
                <a:cs typeface="Tahoma"/>
              </a:rPr>
              <a:t>(например, без денег прекратили бы работу все современные магазины</a:t>
            </a:r>
            <a:r>
              <a:rPr lang="ru-RU" sz="2000" dirty="0" smtClean="0">
                <a:solidFill>
                  <a:srgbClr val="1F3864"/>
                </a:solidFill>
                <a:ea typeface="Calibri"/>
                <a:cs typeface="Tahoma"/>
              </a:rPr>
              <a:t>)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.</a:t>
            </a:r>
          </a:p>
          <a:p>
            <a:pPr lvl="0"/>
            <a:endParaRPr lang="ru-RU" sz="2000" dirty="0" smtClean="0">
              <a:solidFill>
                <a:srgbClr val="000000"/>
              </a:solidFill>
              <a:ea typeface="Calibri"/>
              <a:cs typeface="Tahoma"/>
            </a:endParaRPr>
          </a:p>
          <a:p>
            <a:pPr lvl="0"/>
            <a:r>
              <a:rPr lang="ru-RU" sz="2000" u="sng" dirty="0" smtClean="0">
                <a:solidFill>
                  <a:prstClr val="black"/>
                </a:solidFill>
                <a:ea typeface="Calibri"/>
                <a:cs typeface="Tahoma"/>
              </a:rPr>
              <a:t>Деньги</a:t>
            </a:r>
            <a:r>
              <a:rPr lang="ru-RU" sz="2000" dirty="0" smtClean="0">
                <a:solidFill>
                  <a:prstClr val="black"/>
                </a:solidFill>
                <a:ea typeface="Calibri"/>
                <a:cs typeface="Tahoma"/>
              </a:rPr>
              <a:t> –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ahoma"/>
              </a:rPr>
              <a:t>особый товар, служащий универсальным эквивалентом товаров и </a:t>
            </a:r>
            <a:r>
              <a:rPr lang="ru-RU" sz="2000" dirty="0" smtClean="0">
                <a:solidFill>
                  <a:prstClr val="black"/>
                </a:solidFill>
                <a:ea typeface="Calibri"/>
                <a:cs typeface="Tahoma"/>
              </a:rPr>
              <a:t>услуг.</a:t>
            </a:r>
          </a:p>
          <a:p>
            <a:pPr lvl="0"/>
            <a:endParaRPr lang="ru-RU" sz="2000" dirty="0">
              <a:solidFill>
                <a:prstClr val="black"/>
              </a:solidFill>
              <a:cs typeface="Tahoma"/>
            </a:endParaRPr>
          </a:p>
          <a:p>
            <a:pPr lvl="0"/>
            <a:r>
              <a:rPr lang="ru-RU" sz="2000" u="sng" dirty="0">
                <a:solidFill>
                  <a:prstClr val="black"/>
                </a:solidFill>
              </a:rPr>
              <a:t>Денежная масса</a:t>
            </a:r>
            <a:r>
              <a:rPr lang="ru-RU" sz="2000" dirty="0">
                <a:solidFill>
                  <a:prstClr val="black"/>
                </a:solidFill>
              </a:rPr>
              <a:t> включает наличные и безналичные деньги, которыми домохозяйства, фирмы и государство владеют и которые используют для расчётов и в качестве </a:t>
            </a:r>
            <a:r>
              <a:rPr lang="ru-RU" sz="2000" dirty="0" smtClean="0">
                <a:solidFill>
                  <a:prstClr val="black"/>
                </a:solidFill>
              </a:rPr>
              <a:t>сбережений. </a:t>
            </a:r>
            <a:endParaRPr lang="ru-RU" sz="1600" dirty="0">
              <a:solidFill>
                <a:srgbClr val="000000"/>
              </a:solidFill>
              <a:effectLst/>
              <a:ea typeface="Calibri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91228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5C41F1D-075E-4777-926E-9D2D829155CF}"/>
              </a:ext>
            </a:extLst>
          </p:cNvPr>
          <p:cNvSpPr/>
          <p:nvPr/>
        </p:nvSpPr>
        <p:spPr>
          <a:xfrm>
            <a:off x="10106026" y="475078"/>
            <a:ext cx="2085974" cy="6330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Признаки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32549" y="1844159"/>
            <a:ext cx="8516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ea typeface="Calibri" panose="020F0502020204030204" pitchFamily="34" charset="0"/>
                <a:cs typeface="Tahoma" panose="020B0604030504040204" pitchFamily="34" charset="0"/>
              </a:rPr>
              <a:t>Деньги </a:t>
            </a:r>
            <a:r>
              <a:rPr lang="ru-RU" sz="2400" b="1" dirty="0">
                <a:ea typeface="Calibri" panose="020F0502020204030204" pitchFamily="34" charset="0"/>
                <a:cs typeface="Tahoma" panose="020B0604030504040204" pitchFamily="34" charset="0"/>
              </a:rPr>
              <a:t>(как особый товар)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32549" y="2407408"/>
            <a:ext cx="9477375" cy="1955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❖"/>
            </a:pPr>
            <a:r>
              <a:rPr lang="ru-RU" sz="2000" dirty="0">
                <a:solidFill>
                  <a:srgbClr val="000000"/>
                </a:solidFill>
                <a:ea typeface="Noto Sans Symbols"/>
                <a:cs typeface="Times New Roman" panose="02020603050405020304" pitchFamily="18" charset="0"/>
              </a:rPr>
              <a:t>всеобщий эквивалент 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❖"/>
            </a:pPr>
            <a:r>
              <a:rPr lang="ru-RU" sz="2000" dirty="0">
                <a:solidFill>
                  <a:srgbClr val="000000"/>
                </a:solidFill>
                <a:ea typeface="Noto Sans Symbols"/>
                <a:cs typeface="Times New Roman" panose="02020603050405020304" pitchFamily="18" charset="0"/>
              </a:rPr>
              <a:t>обладают наиболее высокой ликвидностью среди всех товаров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❖"/>
            </a:pPr>
            <a:r>
              <a:rPr lang="ru-RU" sz="2000" dirty="0">
                <a:solidFill>
                  <a:srgbClr val="000000"/>
                </a:solidFill>
                <a:ea typeface="Noto Sans Symbols"/>
                <a:cs typeface="Times New Roman" panose="02020603050405020304" pitchFamily="18" charset="0"/>
              </a:rPr>
              <a:t>обладают покупательной способностью</a:t>
            </a: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❖"/>
            </a:pPr>
            <a:r>
              <a:rPr lang="ru-RU" sz="2000" dirty="0">
                <a:solidFill>
                  <a:srgbClr val="000000"/>
                </a:solidFill>
                <a:ea typeface="Noto Sans Symbols"/>
                <a:cs typeface="Times New Roman" panose="02020603050405020304" pitchFamily="18" charset="0"/>
              </a:rPr>
              <a:t>выполняют функции меры стоимости, средства платежа, средства накопления, средства обращения, мировых денег</a:t>
            </a:r>
          </a:p>
        </p:txBody>
      </p:sp>
    </p:spTree>
    <p:extLst>
      <p:ext uri="{BB962C8B-B14F-4D97-AF65-F5344CB8AC3E}">
        <p14:creationId xmlns:p14="http://schemas.microsoft.com/office/powerpoint/2010/main" val="382732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1050" y="3477923"/>
            <a:ext cx="10629900" cy="237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 smtClean="0">
                <a:solidFill>
                  <a:srgbClr val="000000"/>
                </a:solidFill>
                <a:ea typeface="Calibri"/>
                <a:cs typeface="Tahoma"/>
              </a:rPr>
              <a:t>Эмиссия </a:t>
            </a:r>
            <a:r>
              <a:rPr lang="ru-RU" sz="2000" u="sng" dirty="0">
                <a:solidFill>
                  <a:srgbClr val="000000"/>
                </a:solidFill>
                <a:ea typeface="Calibri"/>
                <a:cs typeface="Tahoma"/>
              </a:rPr>
              <a:t>денег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– 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выпуск в обращение определённого количества денежных знаков. Эмиссия обычно осуществляется по решению правительства центральным банком государства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>
              <a:solidFill>
                <a:srgbClr val="000000"/>
              </a:solidFill>
              <a:ea typeface="Calibri"/>
              <a:cs typeface="Tahoma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>
              <a:solidFill>
                <a:srgbClr val="000000"/>
              </a:solidFill>
              <a:ea typeface="Calibri"/>
              <a:cs typeface="Tahoma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solidFill>
                  <a:srgbClr val="000000"/>
                </a:solidFill>
                <a:ea typeface="Calibri"/>
                <a:cs typeface="Tahoma"/>
              </a:rPr>
              <a:t>Инфляция 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– 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процесс повышения общего уровня цен в стране, ведущий в итоге к снижению покупательной способности денег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. </a:t>
            </a:r>
            <a:endParaRPr lang="ru-RU" sz="2000" i="1" dirty="0">
              <a:solidFill>
                <a:srgbClr val="000000"/>
              </a:solidFill>
              <a:effectLst/>
              <a:ea typeface="Calibri"/>
              <a:cs typeface="Tahoma"/>
            </a:endParaRPr>
          </a:p>
        </p:txBody>
      </p:sp>
      <p:sp>
        <p:nvSpPr>
          <p:cNvPr id="6" name="Прямоугольник: скругленные углы 4">
            <a:extLst>
              <a:ext uri="{FF2B5EF4-FFF2-40B4-BE49-F238E27FC236}">
                <a16:creationId xmlns:a16="http://schemas.microsoft.com/office/drawing/2014/main" id="{5564108C-FB97-4D3F-94BD-9E901D2E5E96}"/>
              </a:ext>
            </a:extLst>
          </p:cNvPr>
          <p:cNvSpPr/>
          <p:nvPr/>
        </p:nvSpPr>
        <p:spPr>
          <a:xfrm>
            <a:off x="8297333" y="324013"/>
            <a:ext cx="3894667" cy="7027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Ликвидность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81050" y="1277088"/>
            <a:ext cx="10629900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Ключевым свойством денег является самая высокая</a:t>
            </a:r>
            <a:r>
              <a:rPr lang="ru-RU" sz="2000" u="sng" dirty="0">
                <a:solidFill>
                  <a:srgbClr val="000000"/>
                </a:solidFill>
                <a:ea typeface="Calibri"/>
                <a:cs typeface="Tahoma"/>
              </a:rPr>
              <a:t> ликвидность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 – то есть, денежные активы всегда доступны, их легко (без дополнительных операций купли-продажи) обменять на необходимые товары и услуги или на другую валюту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.</a:t>
            </a:r>
            <a:endParaRPr lang="ru-RU" sz="2000" dirty="0">
              <a:solidFill>
                <a:srgbClr val="000000"/>
              </a:solidFill>
              <a:effectLst/>
              <a:ea typeface="Calibri"/>
              <a:cs typeface="Tahoma"/>
            </a:endParaRPr>
          </a:p>
        </p:txBody>
      </p:sp>
      <p:sp>
        <p:nvSpPr>
          <p:cNvPr id="10" name="Прямоугольник: скругленные углы 4">
            <a:extLst>
              <a:ext uri="{FF2B5EF4-FFF2-40B4-BE49-F238E27FC236}">
                <a16:creationId xmlns:a16="http://schemas.microsoft.com/office/drawing/2014/main" id="{5564108C-FB97-4D3F-94BD-9E901D2E5E96}"/>
              </a:ext>
            </a:extLst>
          </p:cNvPr>
          <p:cNvSpPr/>
          <p:nvPr/>
        </p:nvSpPr>
        <p:spPr>
          <a:xfrm>
            <a:off x="8297333" y="2448593"/>
            <a:ext cx="3894667" cy="7027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Эмиссия</a:t>
            </a:r>
            <a:endParaRPr lang="ru-RU" sz="2400" b="1" dirty="0"/>
          </a:p>
        </p:txBody>
      </p:sp>
      <p:sp>
        <p:nvSpPr>
          <p:cNvPr id="11" name="Прямоугольник: скругленные углы 4">
            <a:extLst>
              <a:ext uri="{FF2B5EF4-FFF2-40B4-BE49-F238E27FC236}">
                <a16:creationId xmlns:a16="http://schemas.microsoft.com/office/drawing/2014/main" id="{5564108C-FB97-4D3F-94BD-9E901D2E5E96}"/>
              </a:ext>
            </a:extLst>
          </p:cNvPr>
          <p:cNvSpPr/>
          <p:nvPr/>
        </p:nvSpPr>
        <p:spPr>
          <a:xfrm>
            <a:off x="8297332" y="4339501"/>
            <a:ext cx="3894667" cy="7027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Инфляция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8791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564108C-FB97-4D3F-94BD-9E901D2E5E96}"/>
              </a:ext>
            </a:extLst>
          </p:cNvPr>
          <p:cNvSpPr/>
          <p:nvPr/>
        </p:nvSpPr>
        <p:spPr>
          <a:xfrm>
            <a:off x="8297332" y="262466"/>
            <a:ext cx="3894667" cy="7027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Функции денег </a:t>
            </a:r>
            <a:endParaRPr lang="ru-RU" sz="24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203042"/>
              </p:ext>
            </p:extLst>
          </p:nvPr>
        </p:nvGraphicFramePr>
        <p:xfrm>
          <a:off x="-1" y="1280936"/>
          <a:ext cx="12192000" cy="514246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508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42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Функция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Пример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6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Мера стоимости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Хлеб </a:t>
                      </a:r>
                      <a:r>
                        <a:rPr lang="ru-RU" sz="200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стоит 50</a:t>
                      </a:r>
                      <a:r>
                        <a:rPr lang="ru-RU" sz="2000" baseline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рублей.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26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Средство обращения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Я отдал продавцу 50 рублей и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 забрал хлеб.</a:t>
                      </a: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26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Средство сбережения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Каждый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 месяц Фёдор откладывает на счёт в банке 10000 рублей.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26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Средство платежа (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рассчётов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)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Наталья заплатила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 подоходный налог за 2022 год в размере 120000 рублей.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26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Мировые деньги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Великобритания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ahoma"/>
                        </a:rPr>
                        <a:t> предоставила кредит Бразилии в размере 2 млрд. долларов.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06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20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1924" y="2005820"/>
            <a:ext cx="11172825" cy="399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564108C-FB97-4D3F-94BD-9E901D2E5E96}"/>
              </a:ext>
            </a:extLst>
          </p:cNvPr>
          <p:cNvSpPr/>
          <p:nvPr/>
        </p:nvSpPr>
        <p:spPr>
          <a:xfrm>
            <a:off x="8820443" y="71487"/>
            <a:ext cx="3371557" cy="629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ea typeface="Calibri"/>
                <a:cs typeface="Tahoma"/>
              </a:rPr>
              <a:t>Виды денег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4295" y="726414"/>
            <a:ext cx="11226802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u="sng" dirty="0">
                <a:solidFill>
                  <a:srgbClr val="000000"/>
                </a:solidFill>
                <a:ea typeface="Calibri"/>
                <a:cs typeface="Tahoma"/>
              </a:rPr>
              <a:t>Денежная масса</a:t>
            </a:r>
            <a:r>
              <a:rPr lang="ru-RU" dirty="0">
                <a:solidFill>
                  <a:srgbClr val="000000"/>
                </a:solidFill>
                <a:ea typeface="Calibri"/>
                <a:cs typeface="Tahoma"/>
              </a:rPr>
              <a:t> 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ahoma"/>
              </a:rPr>
              <a:t>– </a:t>
            </a:r>
            <a:r>
              <a:rPr lang="ru-RU" dirty="0">
                <a:solidFill>
                  <a:srgbClr val="000000"/>
                </a:solidFill>
                <a:ea typeface="Calibri"/>
                <a:cs typeface="Tahoma"/>
              </a:rPr>
              <a:t>все наличные и безналичные деньги, которыми семьи, фирмы и государство владеют и которые используют для расчётов и в качестве сбережений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ahoma"/>
              </a:rPr>
              <a:t>.</a:t>
            </a:r>
            <a:endParaRPr lang="ru-RU" dirty="0">
              <a:solidFill>
                <a:srgbClr val="000000"/>
              </a:solidFill>
              <a:effectLst/>
              <a:latin typeface="Times New Roman"/>
              <a:ea typeface="Calibri"/>
              <a:cs typeface="Tahoma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894609"/>
              </p:ext>
            </p:extLst>
          </p:nvPr>
        </p:nvGraphicFramePr>
        <p:xfrm>
          <a:off x="504295" y="1436872"/>
          <a:ext cx="11226801" cy="5007890"/>
        </p:xfrm>
        <a:graphic>
          <a:graphicData uri="http://schemas.openxmlformats.org/drawingml/2006/table">
            <a:tbl>
              <a:tblPr firstRow="1" firstCol="1" bandRow="1">
                <a:solidFill>
                  <a:schemeClr val="accent6">
                    <a:lumMod val="20000"/>
                    <a:lumOff val="80000"/>
                  </a:schemeClr>
                </a:solidFill>
                <a:tableStyleId>{E8B1032C-EA38-4F05-BA0D-38AFFFC7BED3}</a:tableStyleId>
              </a:tblPr>
              <a:tblGrid>
                <a:gridCol w="1806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5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Достоинства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Недостатки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5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Наличные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Не </a:t>
                      </a:r>
                      <a:r>
                        <a:rPr lang="ru-RU" sz="1800" dirty="0">
                          <a:effectLst/>
                        </a:rPr>
                        <a:t>зависят от поломок техники, сбоев в работе банка. </a:t>
                      </a:r>
                      <a:endParaRPr lang="ru-RU" sz="1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Отсутствует </a:t>
                      </a:r>
                      <a:r>
                        <a:rPr lang="ru-RU" sz="1800" dirty="0">
                          <a:effectLst/>
                        </a:rPr>
                        <a:t>комиссия банка.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Можно расплачиваться в любой точке планеты.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 защищены от потери или кражи.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Оборот наличных трудно контролировать, поэтому они чаще используются в криминальных целях.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Эмиссия наличных денег чаще становится избыточной и приводит к инфляции</a:t>
                      </a:r>
                      <a:r>
                        <a:rPr lang="ru-RU" sz="1800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6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Безналичные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Удобны </a:t>
                      </a:r>
                      <a:r>
                        <a:rPr lang="ru-RU" sz="1800" dirty="0">
                          <a:effectLst/>
                        </a:rPr>
                        <a:t>для дистанционных платежей, расчётов в Интернете.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Защищены от физической кражи или утери.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 занимают карманы.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Удобны для подключения автоматических платежей.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Удобны для контроля и налогообложения со стороны государства, упрощают бухгалтерию.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Уязвимы к атакам хакеров и телефонных мошенников.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Принимаются к оплате не везде, а только там, где есть сеть и оборудование.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62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63399" y="1947817"/>
            <a:ext cx="7098327" cy="16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349440" y="43990"/>
            <a:ext cx="94869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31440" y="-35094"/>
            <a:ext cx="7962244" cy="967491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000000"/>
                </a:solidFill>
                <a:latin typeface="+mn-lt"/>
                <a:ea typeface="Calibri"/>
                <a:cs typeface="Tahoma"/>
              </a:rPr>
              <a:t>Рынок капитала и инвестиции</a:t>
            </a:r>
            <a:endParaRPr lang="ru-RU" sz="3200" dirty="0">
              <a:solidFill>
                <a:srgbClr val="000000"/>
              </a:solidFill>
              <a:effectLst/>
              <a:latin typeface="+mn-lt"/>
              <a:ea typeface="Calibri"/>
              <a:cs typeface="Tahom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6774" y="1947817"/>
            <a:ext cx="11052231" cy="1929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В основе рынка капитала 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– 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аккумулированные банками и другими финансовыми организациями сбережения семей.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solidFill>
                  <a:srgbClr val="000000"/>
                </a:solidFill>
                <a:ea typeface="Calibri"/>
                <a:cs typeface="Tahoma"/>
              </a:rPr>
              <a:t>Сбережения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– 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остаток от доходов семьи после оплаты всех расходов на текущее потребление.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solidFill>
                  <a:srgbClr val="000000"/>
                </a:solidFill>
                <a:ea typeface="Calibri"/>
                <a:cs typeface="Tahoma"/>
              </a:rPr>
              <a:t>Инвестирование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– 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направление сбережений на приобретение дополнительного капитала. Проще говоря – вложение денег.</a:t>
            </a:r>
            <a:endParaRPr lang="ru-RU" sz="2000" dirty="0">
              <a:solidFill>
                <a:srgbClr val="000000"/>
              </a:solidFill>
              <a:effectLst/>
              <a:ea typeface="Calibri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74565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5B777D11-6E5F-4CE8-A417-0FD356453A0E}"/>
              </a:ext>
            </a:extLst>
          </p:cNvPr>
          <p:cNvSpPr/>
          <p:nvPr/>
        </p:nvSpPr>
        <p:spPr>
          <a:xfrm>
            <a:off x="8820443" y="264586"/>
            <a:ext cx="3371557" cy="629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Рынок капитала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7755" y="1076587"/>
            <a:ext cx="5964578" cy="2500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Предложение на рынке капитала определяется сроком отвлечения средств (в этот период инвестор не сможет свободно ими распоряжаться) и риском инвестирования (риск неполучения ожидаемого дохода или потери средств).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Чем дольше срок и выше риск инвестиций, тем больший доход рассчитывает получить </a:t>
            </a:r>
            <a:r>
              <a:rPr lang="ru-RU" sz="2000" dirty="0" smtClean="0">
                <a:solidFill>
                  <a:srgbClr val="000000"/>
                </a:solidFill>
                <a:ea typeface="Calibri"/>
                <a:cs typeface="Tahoma"/>
              </a:rPr>
              <a:t>инвестор.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74228" y="1082958"/>
            <a:ext cx="5514740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Ценные бумаги</a:t>
            </a:r>
          </a:p>
          <a:p>
            <a:pPr marL="342900" lvl="0" indent="-342900">
              <a:lnSpc>
                <a:spcPct val="107000"/>
              </a:lnSpc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Валюта</a:t>
            </a:r>
          </a:p>
          <a:p>
            <a:pPr marL="342900" lvl="0" indent="-342900">
              <a:lnSpc>
                <a:spcPct val="107000"/>
              </a:lnSpc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Кредиты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/>
              <a:buChar char=""/>
            </a:pPr>
            <a:r>
              <a:rPr lang="ru-RU" sz="2000" dirty="0">
                <a:solidFill>
                  <a:srgbClr val="000000"/>
                </a:solidFill>
                <a:ea typeface="Calibri"/>
                <a:cs typeface="Tahoma"/>
              </a:rPr>
              <a:t>Частные и государственные инвестиции и др.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755" y="3654576"/>
            <a:ext cx="11229975" cy="265747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02025" y="6067023"/>
            <a:ext cx="11281434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400" i="1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Схема из «Модульного </a:t>
            </a:r>
            <a:r>
              <a:rPr lang="ru-RU" sz="1400" i="1" dirty="0" err="1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триактив</a:t>
            </a:r>
            <a:r>
              <a:rPr lang="ru-RU" sz="1400" i="1" dirty="0" smtClean="0">
                <a:solidFill>
                  <a:srgbClr val="000000"/>
                </a:solidFill>
                <a:ea typeface="Calibri" panose="020F0502020204030204" pitchFamily="34" charset="0"/>
                <a:cs typeface="Tahoma" panose="020B0604030504040204" pitchFamily="34" charset="0"/>
              </a:rPr>
              <a:t>-курса» Котовой и Лисковой</a:t>
            </a:r>
            <a:endParaRPr lang="ru-RU" sz="1400" i="1" dirty="0">
              <a:solidFill>
                <a:srgbClr val="000000"/>
              </a:solidFill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349440" y="43990"/>
            <a:ext cx="94869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F14F9A3-EDA8-425E-8A7B-2F91B513FB9D}"/>
              </a:ext>
            </a:extLst>
          </p:cNvPr>
          <p:cNvSpPr/>
          <p:nvPr/>
        </p:nvSpPr>
        <p:spPr>
          <a:xfrm>
            <a:off x="0" y="5695250"/>
            <a:ext cx="5020733" cy="821097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Человек, который получает и тратит 10$ каждый день богаче того, кто получает 100$ раз в месяц.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81527" y="117567"/>
            <a:ext cx="8531438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000000"/>
                </a:solidFill>
                <a:ea typeface="Calibri"/>
                <a:cs typeface="Tahoma"/>
              </a:rPr>
              <a:t>Банки и другие финансовые </a:t>
            </a:r>
            <a:r>
              <a:rPr lang="ru-RU" sz="3600" b="1" dirty="0" smtClean="0">
                <a:solidFill>
                  <a:srgbClr val="000000"/>
                </a:solidFill>
                <a:ea typeface="Calibri"/>
                <a:cs typeface="Tahoma"/>
              </a:rPr>
              <a:t>посредники</a:t>
            </a:r>
            <a:endParaRPr lang="ru-RU" sz="3600" dirty="0">
              <a:solidFill>
                <a:srgbClr val="000000"/>
              </a:solidFill>
              <a:effectLst/>
              <a:latin typeface="Times New Roman"/>
              <a:ea typeface="Calibri"/>
              <a:cs typeface="Tahoma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8869" y="1127826"/>
            <a:ext cx="11607800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u="sng" dirty="0">
                <a:solidFill>
                  <a:srgbClr val="000000"/>
                </a:solidFill>
                <a:ea typeface="Calibri"/>
                <a:cs typeface="Tahoma"/>
              </a:rPr>
              <a:t>Финансовые институты</a:t>
            </a:r>
            <a:r>
              <a:rPr lang="ru-RU" dirty="0">
                <a:solidFill>
                  <a:srgbClr val="000000"/>
                </a:solidFill>
                <a:ea typeface="Calibri"/>
                <a:cs typeface="Tahoma"/>
              </a:rPr>
              <a:t> - учреждения, которые выступают посредниками в обороте денег и ценных бумаг, совершают финансовые операции. Чем лучше работают институты – банки, инвестиционные фонды – тем быстрее деньги циркулируют в экономике страны и тем выше уровень жизни. Пока деньги лежат дома, они не приносят пользу.</a:t>
            </a:r>
            <a:endParaRPr lang="ru-RU" dirty="0">
              <a:solidFill>
                <a:srgbClr val="000000"/>
              </a:solidFill>
              <a:effectLst/>
              <a:ea typeface="Calibri"/>
              <a:cs typeface="Tahoma"/>
            </a:endParaRPr>
          </a:p>
        </p:txBody>
      </p:sp>
      <p:graphicFrame>
        <p:nvGraphicFramePr>
          <p:cNvPr id="6" name="Таблица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76948983"/>
              </p:ext>
            </p:extLst>
          </p:nvPr>
        </p:nvGraphicFramePr>
        <p:xfrm>
          <a:off x="239111" y="2578680"/>
          <a:ext cx="11707558" cy="2805176"/>
        </p:xfrm>
        <a:graphic>
          <a:graphicData uri="http://schemas.openxmlformats.org/drawingml/2006/table">
            <a:tbl>
              <a:tblPr/>
              <a:tblGrid>
                <a:gridCol w="2950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7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8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ahoma"/>
                        </a:rPr>
                        <a:t>Некоторые финансовые посредники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ahom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ahoma"/>
                        </a:rPr>
                        <a:t>Основная деятельность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ahom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ahoma"/>
                        </a:rPr>
                        <a:t>Коммерческие банки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ahoma"/>
                        </a:rPr>
                        <a:t>Привлечение средств на депозиты, кредитование, осуществление платежей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ahoma"/>
                        </a:rPr>
                        <a:t>Пенсионные фонды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ahoma"/>
                        </a:rPr>
                        <a:t>Накопление средств вкладчиков и выплата пенсий с момента выхода вкладчиков на пенсию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4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ahoma"/>
                        </a:rPr>
                        <a:t>Страховые компании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ahoma"/>
                        </a:rPr>
                        <a:t>Привлечение средств и выплата средств по страховым полисам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ahoma"/>
                        </a:rPr>
                        <a:t>Паевые фонды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ahoma"/>
                        </a:rPr>
                        <a:t>Объединение средств мелких инвесторов, вложение средств и выплата вкладчикам доходов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7128932" y="5675500"/>
            <a:ext cx="5063068" cy="821097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 курсе обществознания «финансовые институты» и «финансовые посредники» являются синонимами.</a:t>
            </a:r>
          </a:p>
        </p:txBody>
      </p:sp>
    </p:spTree>
    <p:extLst>
      <p:ext uri="{BB962C8B-B14F-4D97-AF65-F5344CB8AC3E}">
        <p14:creationId xmlns:p14="http://schemas.microsoft.com/office/powerpoint/2010/main" val="409840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Другая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71203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3185</TotalTime>
  <Words>1506</Words>
  <Application>Microsoft Office PowerPoint</Application>
  <PresentationFormat>Широкоэкранный</PresentationFormat>
  <Paragraphs>153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Noto Sans Symbols</vt:lpstr>
      <vt:lpstr>Tahoma</vt:lpstr>
      <vt:lpstr>Times New Roman</vt:lpstr>
      <vt:lpstr>Wingdings</vt:lpstr>
      <vt:lpstr>Office Theme</vt:lpstr>
      <vt:lpstr>Деньги.  Банки и другие финансовые посредники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Рынок капитала и инвестиции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Биосоциальная сущность человека. Потребности. Способности. Межличностные отношения.</dc:title>
  <dc:creator>1</dc:creator>
  <cp:lastModifiedBy>Ольга</cp:lastModifiedBy>
  <cp:revision>168</cp:revision>
  <dcterms:created xsi:type="dcterms:W3CDTF">2021-02-10T09:35:36Z</dcterms:created>
  <dcterms:modified xsi:type="dcterms:W3CDTF">2024-04-13T13:21:37Z</dcterms:modified>
</cp:coreProperties>
</file>